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5143500" cx="9144000"/>
  <p:notesSz cx="6858000" cy="9144000"/>
  <p:embeddedFontLst>
    <p:embeddedFont>
      <p:font typeface="Raleway"/>
      <p:regular r:id="rId29"/>
      <p:bold r:id="rId30"/>
      <p:italic r:id="rId31"/>
      <p:boldItalic r:id="rId32"/>
    </p:embeddedFont>
    <p:embeddedFont>
      <p:font typeface="Nunito"/>
      <p:regular r:id="rId33"/>
      <p:bold r:id="rId34"/>
      <p:italic r:id="rId35"/>
      <p:boldItalic r:id="rId3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Raleway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italic.fntdata"/><Relationship Id="rId30" Type="http://schemas.openxmlformats.org/officeDocument/2006/relationships/font" Target="fonts/Raleway-bold.fntdata"/><Relationship Id="rId11" Type="http://schemas.openxmlformats.org/officeDocument/2006/relationships/slide" Target="slides/slide6.xml"/><Relationship Id="rId33" Type="http://schemas.openxmlformats.org/officeDocument/2006/relationships/font" Target="fonts/Nunito-regular.fntdata"/><Relationship Id="rId10" Type="http://schemas.openxmlformats.org/officeDocument/2006/relationships/slide" Target="slides/slide5.xml"/><Relationship Id="rId32" Type="http://schemas.openxmlformats.org/officeDocument/2006/relationships/font" Target="fonts/Raleway-boldItalic.fntdata"/><Relationship Id="rId13" Type="http://schemas.openxmlformats.org/officeDocument/2006/relationships/slide" Target="slides/slide8.xml"/><Relationship Id="rId35" Type="http://schemas.openxmlformats.org/officeDocument/2006/relationships/font" Target="fonts/Nunito-italic.fntdata"/><Relationship Id="rId12" Type="http://schemas.openxmlformats.org/officeDocument/2006/relationships/slide" Target="slides/slide7.xml"/><Relationship Id="rId34" Type="http://schemas.openxmlformats.org/officeDocument/2006/relationships/font" Target="fonts/Nunito-bold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schemas.openxmlformats.org/officeDocument/2006/relationships/font" Target="fonts/Nunito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2c4c32ed00a_0_4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2c4c32ed00a_0_4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2c4c32ed00a_0_4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2c4c32ed00a_0_4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c4c32ed00a_0_4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c4c32ed00a_0_4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c4c32ed00a_0_4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2c4c32ed00a_0_4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2c4c32ed00a_0_4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2c4c32ed00a_0_4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4c32ed00a_0_4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c4c32ed00a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2c4c32ed00a_0_5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2c4c32ed00a_0_5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2c4c32ed00a_0_4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2c4c32ed00a_0_4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0dc69872c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20dc69872c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2e2f4c0fe6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2e2f4c0fe6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c4c32ed00a_0_5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c4c32ed00a_0_5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2e2f4c0fe63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2e2f4c0fe63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20dc69872c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20dc69872c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e2f4c0fe63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e2f4c0fe63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e2f4c0fe63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e2f4c0fe63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c4c32ed00a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c4c32ed00a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c4c32ed00a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c4c32ed00a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c4c32ed00a_0_4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c4c32ed00a_0_4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4c32ed00a_0_4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4c32ed00a_0_4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c4c32ed00a_0_4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c4c32ed00a_0_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c4c32ed00a_0_4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c4c32ed00a_0_4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c4c32ed00a_0_4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c4c32ed00a_0_4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drive.google.com/file/d/17L-Bra5Ouai4gEntsVooDYYHQx4YHPCx/view?usp=sharing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drive.google.com/file/d/15suGxIxydY7bV9yLVrqYE-C_Z_DCehFT/view?usp=shar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4.xml"/><Relationship Id="rId9" Type="http://schemas.openxmlformats.org/officeDocument/2006/relationships/slide" Target="/ppt/slides/slide17.xml"/><Relationship Id="rId5" Type="http://schemas.openxmlformats.org/officeDocument/2006/relationships/hyperlink" Target="http://objetivos" TargetMode="External"/><Relationship Id="rId6" Type="http://schemas.openxmlformats.org/officeDocument/2006/relationships/slide" Target="/ppt/slides/slide6.xml"/><Relationship Id="rId7" Type="http://schemas.openxmlformats.org/officeDocument/2006/relationships/slide" Target="/ppt/slides/slide12.xml"/><Relationship Id="rId8" Type="http://schemas.openxmlformats.org/officeDocument/2006/relationships/slide" Target="/ppt/slides/slide15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drive.google.com/file/d/1Y20HjhlA8V_yD_OKoOhgSmDT3QPCQp7O/view?usp=sharing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s://drive.google.com/file/d/1kpJb2oUl5m0Yv-Off0RVCj5YURmCjSVf/view?usp=sharing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drive.google.com/file/d/1ZQIPzQJzVc3HTHszln2MR_h_AMnODr2f/view?usp=sharing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drive.google.com/file/d/1gPVfiLBdAfM4TsJ1zo8mXujEKd2rO3r0/view?usp=sharin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91350" y="1004498"/>
            <a:ext cx="5361300" cy="188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0000">
                <a:latin typeface="Raleway"/>
                <a:ea typeface="Raleway"/>
                <a:cs typeface="Raleway"/>
                <a:sym typeface="Raleway"/>
              </a:rPr>
              <a:t>PSE</a:t>
            </a:r>
            <a:endParaRPr b="1" sz="1000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891350" y="275200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/>
              <a:t>Reglamento de Prácticas Socioeducativas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/>
              <a:t>Facultad de Arte UNICEN</a:t>
            </a:r>
            <a:endParaRPr sz="2000"/>
          </a:p>
        </p:txBody>
      </p:sp>
      <p:sp>
        <p:nvSpPr>
          <p:cNvPr id="130" name="Google Shape;130;p13"/>
          <p:cNvSpPr txBox="1"/>
          <p:nvPr/>
        </p:nvSpPr>
        <p:spPr>
          <a:xfrm>
            <a:off x="3037275" y="3754600"/>
            <a:ext cx="5686200" cy="6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s" sz="1300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Material elaborado por Secretaria de Extensiòn F. Arte para facilitar aproximaciòn al reglamento de PSE interno de la F. Arte.</a:t>
            </a:r>
            <a:endParaRPr sz="1300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2"/>
          <p:cNvSpPr txBox="1"/>
          <p:nvPr>
            <p:ph idx="1" type="body"/>
          </p:nvPr>
        </p:nvSpPr>
        <p:spPr>
          <a:xfrm>
            <a:off x="819150" y="1124325"/>
            <a:ext cx="7505700" cy="33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Les estudiantes deberán acreditar una </a:t>
            </a:r>
            <a:r>
              <a:rPr b="1" lang="es" sz="1900"/>
              <a:t>carga horaria mínima*</a:t>
            </a:r>
            <a:r>
              <a:rPr lang="es" sz="1900"/>
              <a:t> a lo largo de su trayecto formativo cumplimentando un mínimo de dos instancias, </a:t>
            </a:r>
            <a:r>
              <a:rPr b="1" lang="es" sz="1900"/>
              <a:t>según la duración de las respectivas carreras</a:t>
            </a:r>
            <a:r>
              <a:rPr lang="es" sz="1900"/>
              <a:t>: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900"/>
              <a:t>1. Carreras de grado duración 3 años- 36 Hs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900"/>
              <a:t>2. Carreras de grado duración 4 años- 48 Hs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s" sz="1900"/>
              <a:t>3. Carrera de grado duración 5 años- 60 Hs</a:t>
            </a:r>
            <a:endParaRPr sz="1900"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400"/>
              <a:t>*A partir de la incorporaciòn de las PSE en los planes de estudio.</a:t>
            </a:r>
            <a:endParaRPr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3"/>
          <p:cNvSpPr txBox="1"/>
          <p:nvPr>
            <p:ph idx="1" type="body"/>
          </p:nvPr>
        </p:nvSpPr>
        <p:spPr>
          <a:xfrm>
            <a:off x="819150" y="742950"/>
            <a:ext cx="7505700" cy="36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●"/>
            </a:pPr>
            <a:r>
              <a:rPr lang="es" sz="1900"/>
              <a:t>Cuando las PSE se encuadren curricularizadas en una cátedra y pre establecidas en su programa vigente </a:t>
            </a:r>
            <a:r>
              <a:rPr b="1" lang="es" sz="1900"/>
              <a:t>se absorben dichas horas</a:t>
            </a:r>
            <a:r>
              <a:rPr lang="es" sz="1900"/>
              <a:t> considerando que las mismas deben ser acreditadas en </a:t>
            </a:r>
            <a:r>
              <a:rPr b="1" lang="es" sz="1900"/>
              <a:t>al menos dos instancias de la cursada</a:t>
            </a:r>
            <a:r>
              <a:rPr lang="es" sz="1900"/>
              <a:t> al inicio y cerca de su finalización completándose con intervenciones integrales de mayor complejidad.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Font typeface="Arial"/>
              <a:buChar char="●"/>
            </a:pPr>
            <a:r>
              <a:rPr lang="es" sz="1900"/>
              <a:t>La vigencia de las PSE presentadas será de </a:t>
            </a:r>
            <a:r>
              <a:rPr b="1" lang="es" sz="1900"/>
              <a:t>1 año, renovable a 2 años según el proyecto, programa o materia en que se encuadre.</a:t>
            </a:r>
            <a:r>
              <a:rPr lang="es" sz="1900"/>
              <a:t> Cumplida esa fecha podrá ser presentada a un nuevo aval con los ajustes que haya requerido su implementación.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FORMATO DE PRESENTACIÓN (ANEXO I)</a:t>
            </a:r>
            <a:endParaRPr/>
          </a:p>
        </p:txBody>
      </p:sp>
      <p:sp>
        <p:nvSpPr>
          <p:cNvPr id="191" name="Google Shape;191;p24"/>
          <p:cNvSpPr txBox="1"/>
          <p:nvPr>
            <p:ph idx="1" type="body"/>
          </p:nvPr>
        </p:nvSpPr>
        <p:spPr>
          <a:xfrm>
            <a:off x="819150" y="1504950"/>
            <a:ext cx="7505700" cy="293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0837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925"/>
              <a:buChar char="●"/>
            </a:pPr>
            <a:r>
              <a:rPr b="1" lang="es" sz="1925"/>
              <a:t>La presentación del proyecto debe contener:</a:t>
            </a:r>
            <a:endParaRPr b="1" sz="1925"/>
          </a:p>
          <a:p>
            <a:pPr indent="-350837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25"/>
              <a:buChar char="-"/>
            </a:pPr>
            <a:r>
              <a:rPr lang="es" sz="1925"/>
              <a:t>Título de la instancia de PSE/ trayecto de PSE</a:t>
            </a:r>
            <a:endParaRPr sz="1925"/>
          </a:p>
          <a:p>
            <a:pPr indent="-350837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25"/>
              <a:buChar char="-"/>
            </a:pPr>
            <a:r>
              <a:rPr lang="es" sz="1925"/>
              <a:t>Carrera- s / Materia-s</a:t>
            </a:r>
            <a:endParaRPr sz="1925"/>
          </a:p>
          <a:p>
            <a:pPr indent="-350837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25"/>
              <a:buChar char="-"/>
            </a:pPr>
            <a:r>
              <a:rPr lang="es" sz="1925"/>
              <a:t>Nombre del/ de las y los docentes responsables</a:t>
            </a:r>
            <a:endParaRPr sz="1925"/>
          </a:p>
          <a:p>
            <a:pPr indent="-350837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25"/>
              <a:buChar char="-"/>
            </a:pPr>
            <a:r>
              <a:rPr lang="es" sz="1925"/>
              <a:t>Tutor/a</a:t>
            </a:r>
            <a:endParaRPr sz="1925"/>
          </a:p>
          <a:p>
            <a:pPr indent="-350837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25"/>
              <a:buChar char="-"/>
            </a:pPr>
            <a:r>
              <a:rPr lang="es" sz="1925"/>
              <a:t>Organizaciones/ instituciones participantes</a:t>
            </a:r>
            <a:endParaRPr sz="1925"/>
          </a:p>
          <a:p>
            <a:pPr indent="-350837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25"/>
              <a:buChar char="-"/>
            </a:pPr>
            <a:r>
              <a:rPr lang="es" sz="1925"/>
              <a:t>Equipo de trabajo (mínimo 5 estudiantes):</a:t>
            </a:r>
            <a:endParaRPr sz="1925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 txBox="1"/>
          <p:nvPr>
            <p:ph idx="1" type="body"/>
          </p:nvPr>
        </p:nvSpPr>
        <p:spPr>
          <a:xfrm>
            <a:off x="819150" y="923925"/>
            <a:ext cx="7505700" cy="35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Presentación 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Objetivo general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2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Objetivos específicos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A quiénes está dirigido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Carga horaria aproximada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Actividades/instancias propuestas. Se buscará que incluya:</a:t>
            </a:r>
            <a:endParaRPr sz="1900"/>
          </a:p>
          <a:p>
            <a:pPr indent="-349250" lvl="1" marL="9144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espacios de sensibilización</a:t>
            </a:r>
            <a:endParaRPr sz="1900"/>
          </a:p>
          <a:p>
            <a:pPr indent="-349250" lvl="1" marL="9144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de construcción colectiva de problemáticas</a:t>
            </a:r>
            <a:endParaRPr sz="1900"/>
          </a:p>
          <a:p>
            <a:pPr indent="-349250" lvl="1" marL="9144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de intervención directa en territorio</a:t>
            </a:r>
            <a:endParaRPr sz="1900"/>
          </a:p>
          <a:p>
            <a:pPr indent="-349250" lvl="1" marL="914400" rtl="0" algn="l">
              <a:lnSpc>
                <a:spcPct val="75000"/>
              </a:lnSpc>
              <a:spcBef>
                <a:spcPts val="1000"/>
              </a:spcBef>
              <a:spcAft>
                <a:spcPts val="1000"/>
              </a:spcAft>
              <a:buSzPts val="1900"/>
              <a:buChar char="○"/>
            </a:pPr>
            <a:r>
              <a:rPr lang="es" sz="1900"/>
              <a:t>de comunicación y sistematización de lo acontecido</a:t>
            </a:r>
            <a:endParaRPr sz="19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6"/>
          <p:cNvSpPr txBox="1"/>
          <p:nvPr>
            <p:ph idx="1" type="body"/>
          </p:nvPr>
        </p:nvSpPr>
        <p:spPr>
          <a:xfrm>
            <a:off x="819150" y="1076325"/>
            <a:ext cx="7505700" cy="336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Cronograma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Requisitos para acreditar el trayecto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Recursos existentes o estimados. Gestión de recursos propios y extras.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Propuesta de sistematización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Aval de las organizaciones/instituciones co-partícipes - generar acuerdos marcos con instituciones / organizaciones</a:t>
            </a:r>
            <a:endParaRPr sz="1900"/>
          </a:p>
          <a:p>
            <a:pPr indent="-349250" lvl="0" marL="457200" rtl="0" algn="l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SzPts val="1900"/>
              <a:buChar char="-"/>
            </a:pPr>
            <a:r>
              <a:rPr lang="es" sz="1900"/>
              <a:t>Fundamentación de pertinencia a la formación (cuando la unidad ejecutora o co-partícipe no sea Arte)</a:t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ACREDITACIÓN DE PSE (ANEXO II)</a:t>
            </a:r>
            <a:endParaRPr/>
          </a:p>
        </p:txBody>
      </p:sp>
      <p:sp>
        <p:nvSpPr>
          <p:cNvPr id="207" name="Google Shape;207;p27"/>
          <p:cNvSpPr txBox="1"/>
          <p:nvPr>
            <p:ph idx="1" type="body"/>
          </p:nvPr>
        </p:nvSpPr>
        <p:spPr>
          <a:xfrm>
            <a:off x="819150" y="1609725"/>
            <a:ext cx="7505700" cy="30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marR="317500" rtl="0" algn="just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Se elaborará un informe final en instancia de entrevista </a:t>
            </a:r>
            <a:r>
              <a:rPr b="1" lang="es" sz="1900"/>
              <a:t>entre representantes de la PSE y con la CPSE</a:t>
            </a:r>
            <a:r>
              <a:rPr lang="es" sz="1900"/>
              <a:t>, donde se sistematizará la información a partir de un formulario de autoevaluación.</a:t>
            </a:r>
            <a:endParaRPr sz="1900"/>
          </a:p>
          <a:p>
            <a:pPr indent="-349250" lvl="0" marL="457200" marR="317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Dicha instancia se realizará en los meses de agosto o noviembre según los plazos de finalización de cada PSE. </a:t>
            </a:r>
            <a:endParaRPr sz="1900"/>
          </a:p>
          <a:p>
            <a:pPr indent="-349250" lvl="0" marL="457200" marR="317500" rtl="0" algn="just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900"/>
              <a:buChar char="●"/>
            </a:pPr>
            <a:r>
              <a:rPr lang="es" sz="1900"/>
              <a:t>AI formulario se le podrá adjuntar documentación sobre el proyecto y su desarrollo.</a:t>
            </a:r>
            <a:endParaRPr sz="1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/>
          <p:nvPr>
            <p:ph idx="1" type="body"/>
          </p:nvPr>
        </p:nvSpPr>
        <p:spPr>
          <a:xfrm>
            <a:off x="819150" y="1576650"/>
            <a:ext cx="7505700" cy="286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marR="317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Las organizaciones, instituciones y/o espacios en donde se desarrollen las PSE, </a:t>
            </a:r>
            <a:r>
              <a:rPr b="1" lang="es" sz="1900"/>
              <a:t>podrán hacer una devolución del proceso de la práctica</a:t>
            </a:r>
            <a:r>
              <a:rPr lang="es" sz="1900"/>
              <a:t>, a fin de generar una evaluación del trabajo realizado.</a:t>
            </a:r>
            <a:endParaRPr sz="1900"/>
          </a:p>
          <a:p>
            <a:pPr indent="-349250" lvl="0" marL="457200" marR="31750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El ANEXO cuenta con un </a:t>
            </a:r>
            <a:r>
              <a:rPr b="1" lang="es" sz="1900"/>
              <a:t>modelo de formulario con preguntas orientadoras.</a:t>
            </a:r>
            <a:endParaRPr b="1"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600"/>
              <a:t>APUNTES PARA LA CONSTRUCCIÓN COLECTIVA DE PSE EN LA UNICEN (ANEXO III)</a:t>
            </a:r>
            <a:endParaRPr sz="2600"/>
          </a:p>
        </p:txBody>
      </p:sp>
      <p:sp>
        <p:nvSpPr>
          <p:cNvPr id="218" name="Google Shape;218;p29"/>
          <p:cNvSpPr txBox="1"/>
          <p:nvPr>
            <p:ph idx="1" type="body"/>
          </p:nvPr>
        </p:nvSpPr>
        <p:spPr>
          <a:xfrm>
            <a:off x="819150" y="2080650"/>
            <a:ext cx="7505700" cy="235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/>
              <a:t>El ANEXO III cuenta con a</a:t>
            </a:r>
            <a:r>
              <a:rPr lang="es" sz="1900"/>
              <a:t>lgunas primeras orientaciones para la elaboración de un espacio de prácticas socioeducativas.</a:t>
            </a:r>
            <a:endParaRPr b="1" sz="19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0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Primeras PSE 2024 - avaladas por la CPSE y Aprobadas por el HCA</a:t>
            </a:r>
            <a:endParaRPr b="1"/>
          </a:p>
        </p:txBody>
      </p:sp>
      <p:sp>
        <p:nvSpPr>
          <p:cNvPr id="224" name="Google Shape;224;p30"/>
          <p:cNvSpPr txBox="1"/>
          <p:nvPr>
            <p:ph idx="1" type="body"/>
          </p:nvPr>
        </p:nvSpPr>
        <p:spPr>
          <a:xfrm>
            <a:off x="819150" y="2228350"/>
            <a:ext cx="7505700" cy="183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b="1" lang="es" sz="2500">
                <a:solidFill>
                  <a:srgbClr val="B45F06"/>
                </a:solidFill>
              </a:rPr>
              <a:t>Momento </a:t>
            </a:r>
            <a:r>
              <a:rPr b="1" lang="es" sz="2500">
                <a:solidFill>
                  <a:srgbClr val="B45F06"/>
                </a:solidFill>
              </a:rPr>
              <a:t>Lúdico</a:t>
            </a:r>
            <a:r>
              <a:rPr b="1" lang="es" sz="2500">
                <a:solidFill>
                  <a:srgbClr val="B45F06"/>
                </a:solidFill>
              </a:rPr>
              <a:t>: </a:t>
            </a:r>
            <a:r>
              <a:rPr lang="es" sz="2500" u="sng">
                <a:solidFill>
                  <a:schemeClr val="hlink"/>
                </a:solidFill>
                <a:hlinkClick r:id="rId3"/>
              </a:rPr>
              <a:t>https://drive.google.com/file/d/17L-Bra5Ouai4gEntsVooDYYHQx4YHPCx/view?usp=sharing</a:t>
            </a:r>
            <a:r>
              <a:rPr lang="es" sz="2500"/>
              <a:t> </a:t>
            </a:r>
            <a:endParaRPr sz="25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1"/>
          <p:cNvSpPr txBox="1"/>
          <p:nvPr>
            <p:ph idx="1" type="body"/>
          </p:nvPr>
        </p:nvSpPr>
        <p:spPr>
          <a:xfrm>
            <a:off x="819150" y="12275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>
                <a:solidFill>
                  <a:srgbClr val="B45F06"/>
                </a:solidFill>
              </a:rPr>
              <a:t>Cátedra</a:t>
            </a:r>
            <a:r>
              <a:rPr b="1" lang="es" sz="2500">
                <a:solidFill>
                  <a:srgbClr val="B45F06"/>
                </a:solidFill>
              </a:rPr>
              <a:t> de Cooperativismo y Economía Social y Solidaria UNICEN- Programa Integral ESS (PIESS)  </a:t>
            </a:r>
            <a:r>
              <a:rPr b="1" lang="es" sz="2214">
                <a:solidFill>
                  <a:srgbClr val="B45F06"/>
                </a:solidFill>
              </a:rPr>
              <a:t>Trayecto de PSE : Programa Integral de Promoción de la Economía Social y Solidaria en la región centro de la provincia de Buenos Aires</a:t>
            </a:r>
            <a:endParaRPr b="1" sz="2214">
              <a:solidFill>
                <a:srgbClr val="B45F0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214">
              <a:solidFill>
                <a:srgbClr val="B45F0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2214" u="sng">
                <a:solidFill>
                  <a:schemeClr val="hlink"/>
                </a:solidFill>
                <a:hlinkClick r:id="rId3"/>
              </a:rPr>
              <a:t>https://drive.google.com/file/d/15suGxIxydY7bV9yLVrqYE-C_Z_DCehFT/view?usp=sharing</a:t>
            </a:r>
            <a:r>
              <a:rPr b="1" lang="es" sz="2214">
                <a:solidFill>
                  <a:srgbClr val="B45F06"/>
                </a:solidFill>
              </a:rPr>
              <a:t> </a:t>
            </a:r>
            <a:endParaRPr b="1" sz="2500">
              <a:solidFill>
                <a:srgbClr val="B45F0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2865152" y="551597"/>
            <a:ext cx="3413700" cy="93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/>
              <a:t>ÍNDICE</a:t>
            </a:r>
            <a:endParaRPr u="sng"/>
          </a:p>
        </p:txBody>
      </p:sp>
      <p:sp>
        <p:nvSpPr>
          <p:cNvPr id="136" name="Google Shape;136;p14"/>
          <p:cNvSpPr txBox="1"/>
          <p:nvPr/>
        </p:nvSpPr>
        <p:spPr>
          <a:xfrm>
            <a:off x="3097950" y="1486100"/>
            <a:ext cx="2948100" cy="29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action="ppaction://hlinksldjump" r:id="rId3"/>
              </a:rPr>
              <a:t>Definición UNICEN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action="ppaction://hlinksldjump" r:id="rId4"/>
              </a:rPr>
              <a:t>Definición Facultad de Arte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Objetivos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action="ppaction://hlinksldjump" r:id="rId6"/>
              </a:rPr>
              <a:t>Implementación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action="ppaction://hlinksldjump" r:id="rId7"/>
              </a:rPr>
              <a:t>ANEXO I- Presentación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action="ppaction://hlinksldjump" r:id="rId8"/>
              </a:rPr>
              <a:t>ANEXO II- Acreditación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s" sz="19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action="ppaction://hlinksldjump" r:id="rId9"/>
              </a:rPr>
              <a:t>ANEXO III- Apuntes</a:t>
            </a:r>
            <a:endParaRPr sz="19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2"/>
          <p:cNvSpPr txBox="1"/>
          <p:nvPr>
            <p:ph idx="1" type="body"/>
          </p:nvPr>
        </p:nvSpPr>
        <p:spPr>
          <a:xfrm>
            <a:off x="819150" y="144127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500">
                <a:solidFill>
                  <a:srgbClr val="B45F06"/>
                </a:solidFill>
                <a:highlight>
                  <a:schemeClr val="dk1"/>
                </a:highlight>
              </a:rPr>
              <a:t>Arte en pañales: </a:t>
            </a:r>
            <a:endParaRPr b="1" sz="2500">
              <a:solidFill>
                <a:srgbClr val="B45F06"/>
              </a:solidFill>
              <a:highlight>
                <a:schemeClr val="dk1"/>
              </a:highlight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2500" u="sng">
                <a:solidFill>
                  <a:schemeClr val="hlink"/>
                </a:solidFill>
                <a:highlight>
                  <a:schemeClr val="dk1"/>
                </a:highlight>
                <a:hlinkClick r:id="rId3"/>
              </a:rPr>
              <a:t>https://drive.google.com/file/d/1Y20HjhlA8V_yD_OKoOhgSmDT3QPCQp7O/view?usp=sharing</a:t>
            </a:r>
            <a:r>
              <a:rPr b="1" lang="es" sz="2500">
                <a:solidFill>
                  <a:srgbClr val="B45F06"/>
                </a:solidFill>
                <a:highlight>
                  <a:schemeClr val="dk1"/>
                </a:highlight>
              </a:rPr>
              <a:t> </a:t>
            </a:r>
            <a:endParaRPr b="1" sz="2500">
              <a:solidFill>
                <a:srgbClr val="B45F06"/>
              </a:solidFill>
              <a:highlight>
                <a:schemeClr val="dk1"/>
              </a:highligh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3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811">
                <a:solidFill>
                  <a:srgbClr val="B45F06"/>
                </a:solidFill>
                <a:highlight>
                  <a:schemeClr val="dk1"/>
                </a:highlight>
              </a:rPr>
              <a:t>PSE AÑOS ANTERIORES</a:t>
            </a:r>
            <a:endParaRPr b="1" sz="2811">
              <a:solidFill>
                <a:srgbClr val="B45F06"/>
              </a:solidFill>
              <a:highlight>
                <a:schemeClr val="dk1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s" sz="2366">
                <a:solidFill>
                  <a:srgbClr val="B45F06"/>
                </a:solidFill>
                <a:highlight>
                  <a:schemeClr val="dk1"/>
                </a:highlight>
              </a:rPr>
              <a:t>Experiencias previas a la aprobaciòn del reglamento PSE Fac.Arte</a:t>
            </a:r>
            <a:endParaRPr b="1" sz="2866">
              <a:solidFill>
                <a:srgbClr val="B45F06"/>
              </a:solidFill>
              <a:highlight>
                <a:schemeClr val="dk1"/>
              </a:highlight>
            </a:endParaRPr>
          </a:p>
        </p:txBody>
      </p:sp>
      <p:sp>
        <p:nvSpPr>
          <p:cNvPr id="240" name="Google Shape;240;p33"/>
          <p:cNvSpPr txBox="1"/>
          <p:nvPr>
            <p:ph idx="1" type="body"/>
          </p:nvPr>
        </p:nvSpPr>
        <p:spPr>
          <a:xfrm>
            <a:off x="819150" y="2655700"/>
            <a:ext cx="7505700" cy="178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524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Memoria </a:t>
            </a:r>
            <a:r>
              <a:rPr b="1" lang="es" sz="3524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Fotográfica en Proyecto Extensión </a:t>
            </a:r>
            <a:endParaRPr b="1" sz="3524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2884" u="sng">
                <a:solidFill>
                  <a:schemeClr val="hlink"/>
                </a:solidFill>
                <a:latin typeface="Nunito"/>
                <a:ea typeface="Nunito"/>
                <a:cs typeface="Nunito"/>
                <a:sym typeface="Nunito"/>
                <a:hlinkClick r:id="rId3"/>
              </a:rPr>
              <a:t>https://drive.google.com/file/d/1kpJb2oUl5m0Yv-Off0RVCj5YURmCjSVf/view?usp=sharing</a:t>
            </a:r>
            <a:r>
              <a:rPr b="1" lang="es" sz="2884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b="1" sz="2884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16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4"/>
          <p:cNvSpPr txBox="1"/>
          <p:nvPr>
            <p:ph idx="1" type="body"/>
          </p:nvPr>
        </p:nvSpPr>
        <p:spPr>
          <a:xfrm>
            <a:off x="742825" y="153285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859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Historias de Vida - PSE en Derechos Humanos  Rectorado UNICEN</a:t>
            </a:r>
            <a:endParaRPr b="1" sz="2859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2000" u="sng">
                <a:solidFill>
                  <a:schemeClr val="hlink"/>
                </a:solidFill>
                <a:latin typeface="Nunito"/>
                <a:ea typeface="Nunito"/>
                <a:cs typeface="Nunito"/>
                <a:sym typeface="Nunito"/>
                <a:hlinkClick r:id="rId3"/>
              </a:rPr>
              <a:t>https://drive.google.com/file/d/1ZQIPzQJzVc3HTHszln2MR_h_AMnODr2f/view?usp=sharing</a:t>
            </a:r>
            <a:r>
              <a:rPr b="1" lang="es" sz="2000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 b="1" sz="20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5"/>
          <p:cNvSpPr txBox="1"/>
          <p:nvPr>
            <p:ph idx="1" type="body"/>
          </p:nvPr>
        </p:nvSpPr>
        <p:spPr>
          <a:xfrm>
            <a:off x="742825" y="1517600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000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“</a:t>
            </a:r>
            <a:r>
              <a:rPr b="1" lang="es" sz="2000">
                <a:solidFill>
                  <a:srgbClr val="B45F06"/>
                </a:solidFill>
                <a:latin typeface="Nunito"/>
                <a:ea typeface="Nunito"/>
                <a:cs typeface="Nunito"/>
                <a:sym typeface="Nunito"/>
              </a:rPr>
              <a:t>El que borra los nombres”  -PSE en Derechos Humanos  Rectorado UNICEN.</a:t>
            </a:r>
            <a:endParaRPr b="1" sz="20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" sz="2000" u="sng">
                <a:solidFill>
                  <a:schemeClr val="hlink"/>
                </a:solidFill>
                <a:latin typeface="Nunito"/>
                <a:ea typeface="Nunito"/>
                <a:cs typeface="Nunito"/>
                <a:sym typeface="Nunito"/>
                <a:hlinkClick r:id="rId3"/>
              </a:rPr>
              <a:t>https://drive.google.com/file/d/1gPVfiLBdAfM4TsJ1zo8mXujEKd2rO3r0/view?usp=sharing</a:t>
            </a:r>
            <a:endParaRPr b="1" sz="20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b="1" sz="2000">
              <a:solidFill>
                <a:srgbClr val="B45F06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/>
          <p:nvPr>
            <p:ph type="title"/>
          </p:nvPr>
        </p:nvSpPr>
        <p:spPr>
          <a:xfrm>
            <a:off x="819150" y="522500"/>
            <a:ext cx="7505700" cy="82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400"/>
              <a:t>ART. 1: Definición según reglamento general- UNICEN</a:t>
            </a:r>
            <a:endParaRPr sz="2300"/>
          </a:p>
        </p:txBody>
      </p:sp>
      <p:sp>
        <p:nvSpPr>
          <p:cNvPr id="142" name="Google Shape;142;p15"/>
          <p:cNvSpPr txBox="1"/>
          <p:nvPr>
            <p:ph idx="1" type="body"/>
          </p:nvPr>
        </p:nvSpPr>
        <p:spPr>
          <a:xfrm>
            <a:off x="736625" y="1447300"/>
            <a:ext cx="7987200" cy="337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Son e</a:t>
            </a:r>
            <a:r>
              <a:rPr lang="es" sz="1900"/>
              <a:t>strategias institucionalizadas y sistemáticas de </a:t>
            </a:r>
            <a:r>
              <a:rPr b="1" lang="es" sz="1900"/>
              <a:t>enseñanza y de aprendizaje</a:t>
            </a:r>
            <a:r>
              <a:rPr lang="es" sz="1900"/>
              <a:t> con </a:t>
            </a:r>
            <a:r>
              <a:rPr b="1" lang="es" sz="1900"/>
              <a:t>problemáticas reales</a:t>
            </a:r>
            <a:r>
              <a:rPr lang="es" sz="1900"/>
              <a:t>, en </a:t>
            </a:r>
            <a:r>
              <a:rPr b="1" lang="es" sz="1900"/>
              <a:t>contextos también reales</a:t>
            </a:r>
            <a:r>
              <a:rPr lang="es" sz="1900"/>
              <a:t>, organizadas en relación estrecha con propósitos, contenidos y estrategias en etapas previstas en la formación curricular.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Incluyen en su desarrollo espacios de </a:t>
            </a:r>
            <a:r>
              <a:rPr b="1" lang="es" sz="1900"/>
              <a:t>sensibilización, conceptualización, problematización, reflexión, intervención comunitaria específica y sistematización</a:t>
            </a:r>
            <a:r>
              <a:rPr lang="es" sz="1900"/>
              <a:t> sobre lo acontecido.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No reemplazan prácticas pre-profesionales, pasantías, ni ningún otro tipo de actividad.</a:t>
            </a:r>
            <a:endParaRPr sz="19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6"/>
          <p:cNvSpPr txBox="1"/>
          <p:nvPr>
            <p:ph type="title"/>
          </p:nvPr>
        </p:nvSpPr>
        <p:spPr>
          <a:xfrm>
            <a:off x="819150" y="612975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" sz="2400"/>
              <a:t>ART. 2: Definición según reglamento de la Facultad de Arte- UNICEN</a:t>
            </a:r>
            <a:endParaRPr sz="2400"/>
          </a:p>
        </p:txBody>
      </p:sp>
      <p:sp>
        <p:nvSpPr>
          <p:cNvPr id="148" name="Google Shape;148;p16"/>
          <p:cNvSpPr txBox="1"/>
          <p:nvPr>
            <p:ph idx="1" type="body"/>
          </p:nvPr>
        </p:nvSpPr>
        <p:spPr>
          <a:xfrm>
            <a:off x="687150" y="1567575"/>
            <a:ext cx="7769700" cy="333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Son </a:t>
            </a:r>
            <a:r>
              <a:rPr b="1" lang="es" sz="1900"/>
              <a:t>estrategias de intervención, formación o sensibilización</a:t>
            </a:r>
            <a:r>
              <a:rPr lang="es" sz="1900"/>
              <a:t> que, en relación con las experiencias educativas vinculadas a saberes curriculares, se dan en espacios, contextos y situaciones reales.</a:t>
            </a:r>
            <a:endParaRPr sz="1900"/>
          </a:p>
          <a:p>
            <a:pPr indent="-34925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Tienen el propósito de </a:t>
            </a:r>
            <a:r>
              <a:rPr b="1" lang="es" sz="1900"/>
              <a:t>atender a la resolución de problemáticas sociales</a:t>
            </a:r>
            <a:r>
              <a:rPr lang="es" sz="1900"/>
              <a:t> con respuestas creativas y dinámicas elaboradas, gestadas y desarrolladas de manera conjunta </a:t>
            </a:r>
            <a:r>
              <a:rPr b="1" lang="es" sz="1900"/>
              <a:t>con los actores sociales involucrados</a:t>
            </a:r>
            <a:r>
              <a:rPr lang="es" sz="1900"/>
              <a:t>, apuntando a la </a:t>
            </a:r>
            <a:r>
              <a:rPr b="1" lang="es" sz="1900"/>
              <a:t>transformación social y el compromiso social universitario</a:t>
            </a:r>
            <a:r>
              <a:rPr lang="es" sz="1900"/>
              <a:t> con el fin de priorizar, reforzar y seguir construyendo el vínculo que nuestra Universidad tiene con los sectores históricamente postergados.</a:t>
            </a:r>
            <a:endParaRPr sz="1900"/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/>
          <p:nvPr>
            <p:ph type="title"/>
          </p:nvPr>
        </p:nvSpPr>
        <p:spPr>
          <a:xfrm>
            <a:off x="819150" y="845600"/>
            <a:ext cx="7505700" cy="66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OBJETIVOS</a:t>
            </a:r>
            <a:endParaRPr/>
          </a:p>
        </p:txBody>
      </p:sp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819150" y="1809750"/>
            <a:ext cx="7505700" cy="26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Alentar el </a:t>
            </a:r>
            <a:r>
              <a:rPr b="1" lang="es" sz="1900"/>
              <a:t>diálogo entre las carreras e instancias de formación</a:t>
            </a:r>
            <a:r>
              <a:rPr lang="es" sz="1900"/>
              <a:t> que promueve la Facultad de Arte de la UNICEN.</a:t>
            </a:r>
            <a:endParaRPr sz="1900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Fortalecer la </a:t>
            </a:r>
            <a:r>
              <a:rPr b="1" lang="es" sz="1900"/>
              <a:t>curricularización de la extensión</a:t>
            </a:r>
            <a:r>
              <a:rPr lang="es" sz="1900"/>
              <a:t>.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1200"/>
              </a:spcAft>
              <a:buSzPts val="1900"/>
              <a:buChar char="●"/>
            </a:pPr>
            <a:r>
              <a:rPr lang="es" sz="1900"/>
              <a:t>incentivar</a:t>
            </a:r>
            <a:r>
              <a:rPr lang="es" sz="1900"/>
              <a:t> el </a:t>
            </a:r>
            <a:r>
              <a:rPr b="1" lang="es" sz="1900"/>
              <a:t>desarrollo del pensamiento crítico</a:t>
            </a:r>
            <a:r>
              <a:rPr lang="es" sz="1900"/>
              <a:t>.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8"/>
          <p:cNvSpPr txBox="1"/>
          <p:nvPr>
            <p:ph type="title"/>
          </p:nvPr>
        </p:nvSpPr>
        <p:spPr>
          <a:xfrm>
            <a:off x="819150" y="845600"/>
            <a:ext cx="7505700" cy="67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IMPLEMENTACIÓN	</a:t>
            </a:r>
            <a:endParaRPr/>
          </a:p>
        </p:txBody>
      </p:sp>
      <p:sp>
        <p:nvSpPr>
          <p:cNvPr id="160" name="Google Shape;160;p18"/>
          <p:cNvSpPr txBox="1"/>
          <p:nvPr>
            <p:ph idx="1" type="body"/>
          </p:nvPr>
        </p:nvSpPr>
        <p:spPr>
          <a:xfrm>
            <a:off x="819150" y="1704975"/>
            <a:ext cx="7505700" cy="273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Se conformará </a:t>
            </a:r>
            <a:r>
              <a:rPr lang="es" sz="1900"/>
              <a:t>una </a:t>
            </a:r>
            <a:r>
              <a:rPr b="1" lang="es" sz="1900"/>
              <a:t>Comisión de Prácticas Socioeducativas</a:t>
            </a:r>
            <a:r>
              <a:rPr lang="es" sz="1900"/>
              <a:t>, en adelante </a:t>
            </a:r>
            <a:r>
              <a:rPr b="1" lang="es" sz="1900"/>
              <a:t>CPSE</a:t>
            </a:r>
            <a:r>
              <a:rPr lang="es" sz="1900"/>
              <a:t>; con el fin de garantizar las instancias de </a:t>
            </a:r>
            <a:r>
              <a:rPr b="1" lang="es" sz="1900"/>
              <a:t>acompañamiento en la formulación e implementación de las PSE en la Facultad de Arte</a:t>
            </a:r>
            <a:r>
              <a:rPr lang="es" sz="1900"/>
              <a:t>.</a:t>
            </a:r>
            <a:endParaRPr sz="19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La CPSE re</a:t>
            </a:r>
            <a:r>
              <a:rPr lang="es" sz="1900"/>
              <a:t>aliza</a:t>
            </a:r>
            <a:r>
              <a:rPr lang="es" sz="1900"/>
              <a:t>rá</a:t>
            </a:r>
            <a:r>
              <a:rPr lang="es" sz="1900"/>
              <a:t> las convocatorias para la recepción de propuestas de PSE en los meses de abril y agosto, preferentemente. Recepcionará las propuestas y evaluará su pertinencia.</a:t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9"/>
          <p:cNvSpPr txBox="1"/>
          <p:nvPr>
            <p:ph idx="1" type="body"/>
          </p:nvPr>
        </p:nvSpPr>
        <p:spPr>
          <a:xfrm>
            <a:off x="819150" y="1305250"/>
            <a:ext cx="7505700" cy="31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Las   propuestas   de  PSE   podrán   ser   presentadas   por   </a:t>
            </a:r>
            <a:r>
              <a:rPr b="1" lang="es" sz="1900"/>
              <a:t>una  persona   de   cualquier claustro con un tutor/a docente</a:t>
            </a:r>
            <a:r>
              <a:rPr lang="es" sz="1900"/>
              <a:t>, atendiendo al formato que se adjunta en el ANEXO I del reglamento y a través de su llamado por calendario.</a:t>
            </a:r>
            <a:endParaRPr sz="1900"/>
          </a:p>
          <a:p>
            <a:pPr indent="-349250" lvl="0" marL="457200" rtl="0" algn="l">
              <a:spcBef>
                <a:spcPts val="1000"/>
              </a:spcBef>
              <a:spcAft>
                <a:spcPts val="1000"/>
              </a:spcAft>
              <a:buSzPts val="1900"/>
              <a:buChar char="●"/>
            </a:pPr>
            <a:r>
              <a:rPr lang="es" sz="1900"/>
              <a:t>Todas las PSE deben contar con el </a:t>
            </a:r>
            <a:r>
              <a:rPr b="1" lang="es" sz="1900"/>
              <a:t>aval del Consejo Académico</a:t>
            </a:r>
            <a:r>
              <a:rPr lang="es" sz="1900"/>
              <a:t> de la Facultad de Arte con su respectivo formato y a propuesta de la CPSE.</a:t>
            </a:r>
            <a:endParaRPr b="1"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/>
          <p:nvPr>
            <p:ph idx="1" type="body"/>
          </p:nvPr>
        </p:nvSpPr>
        <p:spPr>
          <a:xfrm>
            <a:off x="819150" y="1188950"/>
            <a:ext cx="7505700" cy="324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lang="es" sz="1900"/>
              <a:t>Las PSE serán requisito de graduación para les estudiantes </a:t>
            </a:r>
            <a:r>
              <a:rPr b="1" lang="es" sz="1900"/>
              <a:t>a partir de su incorporación en los respectivos planes de estudio</a:t>
            </a:r>
            <a:r>
              <a:rPr lang="es" sz="1900"/>
              <a:t>. Hasta que esta incorporación ocurra serán acreditadas como</a:t>
            </a:r>
            <a:r>
              <a:rPr lang="es" sz="1900">
                <a:solidFill>
                  <a:srgbClr val="B45F06"/>
                </a:solidFill>
              </a:rPr>
              <a:t> </a:t>
            </a:r>
            <a:r>
              <a:rPr b="1" lang="es" sz="1900">
                <a:solidFill>
                  <a:srgbClr val="B45F06"/>
                </a:solidFill>
              </a:rPr>
              <a:t>tramo formativo.*</a:t>
            </a:r>
            <a:endParaRPr b="1" sz="1900">
              <a:solidFill>
                <a:srgbClr val="B45F06"/>
              </a:solidFill>
            </a:endParaRPr>
          </a:p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b="1" lang="es" sz="1900"/>
              <a:t>Los departamentos de la Facultad de Arte</a:t>
            </a:r>
            <a:r>
              <a:rPr lang="es" sz="1900"/>
              <a:t> deberán garantizar cada uno al menos </a:t>
            </a:r>
            <a:r>
              <a:rPr b="1" lang="es" sz="1900"/>
              <a:t>una PSE por año</a:t>
            </a:r>
            <a:r>
              <a:rPr lang="es" sz="1900"/>
              <a:t> a fin de asegurar oferta permanente y vigente para atender a la recomendación de acreditar la totalidad de la carga horaria de las PSE.</a:t>
            </a:r>
            <a:endParaRPr sz="1900"/>
          </a:p>
          <a:p>
            <a:pPr indent="0" lvl="0" marL="457200" rtl="0" algn="r">
              <a:spcBef>
                <a:spcPts val="1200"/>
              </a:spcBef>
              <a:spcAft>
                <a:spcPts val="1200"/>
              </a:spcAft>
              <a:buNone/>
            </a:pPr>
            <a:r>
              <a:rPr lang="es" sz="1500">
                <a:solidFill>
                  <a:schemeClr val="lt1"/>
                </a:solidFill>
              </a:rPr>
              <a:t>*Actualmente se acreditan como tramos formativos</a:t>
            </a:r>
            <a:endParaRPr sz="1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/>
          <p:nvPr>
            <p:ph idx="1" type="body"/>
          </p:nvPr>
        </p:nvSpPr>
        <p:spPr>
          <a:xfrm>
            <a:off x="819150" y="542775"/>
            <a:ext cx="7505700" cy="422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9250" lvl="0" marL="457200" rtl="0" algn="l">
              <a:spcBef>
                <a:spcPts val="1000"/>
              </a:spcBef>
              <a:spcAft>
                <a:spcPts val="0"/>
              </a:spcAft>
              <a:buSzPts val="1900"/>
              <a:buChar char="●"/>
            </a:pPr>
            <a:r>
              <a:rPr b="1" lang="es" sz="1900"/>
              <a:t>Las PSE se pueden incorporar bajo las modalidades de:</a:t>
            </a:r>
            <a:endParaRPr b="1"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Módulos dentro de las asignaturas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Seminarios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Talleres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Espacios de prácticas ya existentes en los currículos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Proyectos de voluntariado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Proyectos de extensión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Proyectos estudiantiles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Proyectos de investigación con impacto territorial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Proyectos institucionales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s" sz="1900"/>
              <a:t>Entre otros proyectos y actividades acreditadas por las Unidades Académicas y/o Rectorado.</a:t>
            </a:r>
            <a:endParaRPr sz="19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