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F5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464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3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3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320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9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62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0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7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4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6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9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4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5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8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DEDE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Taller de formación</a:t>
            </a:r>
            <a:br>
              <a:rPr lang="es-ES" dirty="0" smtClean="0"/>
            </a:br>
            <a:r>
              <a:rPr lang="es-ES" dirty="0" smtClean="0"/>
              <a:t>de evaluadores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Facultad de Arte - </a:t>
            </a:r>
            <a:r>
              <a:rPr lang="es-ES" dirty="0" err="1" smtClean="0"/>
              <a:t>unicen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6113">
            <a:off x="4219848" y="4749043"/>
            <a:ext cx="814761" cy="121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¿Cómo participar de la entrevista?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dirty="0" smtClean="0"/>
              <a:t>A partir de la lectura de la documentación y el perfil para el cargo realizar preguntas e intercambiarlas con el resto de la comisión evaluadora para consensuar la entrevista</a:t>
            </a:r>
          </a:p>
          <a:p>
            <a:r>
              <a:rPr lang="es-AR" dirty="0" smtClean="0"/>
              <a:t>Al momento de la entrevista sostener una escucha activa y registro de lo que se dice y cómo se lo dice para poder repreguntar ,  devolver cuestiones al aspirante y/o argumentar apreciaciones en el dictamen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518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atención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dirty="0" smtClean="0"/>
              <a:t>Ante  cualquier consulta sobre el desarrollo de la instancia de evaluación tanto previa como durante la misma acercarse a la secretaria académica, área docencia para evitar procedimientos incorrectos.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2571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553720"/>
            <a:ext cx="10396882" cy="1151965"/>
          </a:xfrm>
        </p:spPr>
        <p:txBody>
          <a:bodyPr/>
          <a:lstStyle/>
          <a:p>
            <a:r>
              <a:rPr lang="es-ES" dirty="0" smtClean="0"/>
              <a:t>Instancias de evaluación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1931316"/>
            <a:ext cx="7289800" cy="3311189"/>
          </a:xfrm>
        </p:spPr>
        <p:txBody>
          <a:bodyPr/>
          <a:lstStyle/>
          <a:p>
            <a:r>
              <a:rPr lang="es-ES" dirty="0" smtClean="0"/>
              <a:t>Carrera académica</a:t>
            </a:r>
          </a:p>
          <a:p>
            <a:r>
              <a:rPr lang="es-ES" dirty="0" smtClean="0"/>
              <a:t>Concursos ordinarios (ingreso a Carrera académica)</a:t>
            </a:r>
          </a:p>
          <a:p>
            <a:r>
              <a:rPr lang="es-ES" dirty="0" smtClean="0"/>
              <a:t>Selecciones interinas</a:t>
            </a:r>
          </a:p>
          <a:p>
            <a:r>
              <a:rPr lang="es-ES" dirty="0" smtClean="0"/>
              <a:t>Selección de Alumnos rentados por Departamentos</a:t>
            </a:r>
          </a:p>
          <a:p>
            <a:endParaRPr lang="es-ES" dirty="0"/>
          </a:p>
          <a:p>
            <a:r>
              <a:rPr lang="es-ES" dirty="0" smtClean="0"/>
              <a:t>Alumnos en formación complementaria</a:t>
            </a:r>
            <a:endParaRPr lang="es-AR" dirty="0"/>
          </a:p>
        </p:txBody>
      </p:sp>
      <p:sp>
        <p:nvSpPr>
          <p:cNvPr id="5" name="Cerrar llave 4"/>
          <p:cNvSpPr/>
          <p:nvPr/>
        </p:nvSpPr>
        <p:spPr>
          <a:xfrm>
            <a:off x="7274560" y="2032000"/>
            <a:ext cx="528320" cy="225552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  <p:sp>
        <p:nvSpPr>
          <p:cNvPr id="6" name="Cerrar llave 5"/>
          <p:cNvSpPr/>
          <p:nvPr/>
        </p:nvSpPr>
        <p:spPr>
          <a:xfrm>
            <a:off x="7274560" y="4388204"/>
            <a:ext cx="528320" cy="75184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463280" y="2898150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Jurados</a:t>
            </a:r>
            <a:endParaRPr lang="es-AR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463280" y="4502514"/>
            <a:ext cx="2470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Veedores </a:t>
            </a:r>
          </a:p>
          <a:p>
            <a:r>
              <a:rPr lang="es-ES" sz="2800" dirty="0" smtClean="0"/>
              <a:t>(Sólo alumnos) 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9764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>
            <a:normAutofit/>
          </a:bodyPr>
          <a:lstStyle/>
          <a:p>
            <a:r>
              <a:rPr lang="es-ES" dirty="0" smtClean="0"/>
              <a:t>Conformación del jurado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318410"/>
            <a:ext cx="10394707" cy="4683760"/>
          </a:xfrm>
        </p:spPr>
        <p:txBody>
          <a:bodyPr>
            <a:normAutofit/>
          </a:bodyPr>
          <a:lstStyle/>
          <a:p>
            <a:r>
              <a:rPr lang="es-ES" sz="2200" dirty="0" smtClean="0">
                <a:solidFill>
                  <a:schemeClr val="accent1"/>
                </a:solidFill>
              </a:rPr>
              <a:t>Carrera académica</a:t>
            </a:r>
            <a:r>
              <a:rPr lang="es-ES" sz="2200" dirty="0" smtClean="0"/>
              <a:t>: 5 docentes (</a:t>
            </a:r>
            <a:r>
              <a:rPr lang="es-ES" sz="2200" dirty="0" smtClean="0">
                <a:solidFill>
                  <a:schemeClr val="bg1">
                    <a:lumMod val="50000"/>
                  </a:schemeClr>
                </a:solidFill>
              </a:rPr>
              <a:t>3 externos, 2 internos, </a:t>
            </a:r>
            <a:r>
              <a:rPr lang="es-ES" sz="2200" u="sng" dirty="0" smtClean="0">
                <a:solidFill>
                  <a:schemeClr val="bg1">
                    <a:lumMod val="50000"/>
                  </a:schemeClr>
                </a:solidFill>
              </a:rPr>
              <a:t>1 alumno </a:t>
            </a:r>
            <a:r>
              <a:rPr lang="es-ES" sz="2200" dirty="0" smtClean="0">
                <a:solidFill>
                  <a:schemeClr val="bg1">
                    <a:lumMod val="50000"/>
                  </a:schemeClr>
                </a:solidFill>
              </a:rPr>
              <a:t>y 1 graduado</a:t>
            </a:r>
            <a:r>
              <a:rPr lang="es-ES" sz="2200" dirty="0" smtClean="0"/>
              <a:t>).*</a:t>
            </a:r>
            <a:endParaRPr lang="es-ES" sz="2200" dirty="0" smtClean="0">
              <a:solidFill>
                <a:schemeClr val="accent1"/>
              </a:solidFill>
            </a:endParaRPr>
          </a:p>
          <a:p>
            <a:r>
              <a:rPr lang="es-ES" sz="2200" dirty="0" smtClean="0">
                <a:solidFill>
                  <a:schemeClr val="accent1"/>
                </a:solidFill>
              </a:rPr>
              <a:t>Concursos ordinarios</a:t>
            </a:r>
            <a:r>
              <a:rPr lang="es-ES" sz="2200" dirty="0" smtClean="0"/>
              <a:t>: 3 docentes ordinarios </a:t>
            </a:r>
            <a:r>
              <a:rPr lang="es-ES" sz="2200" i="1" dirty="0" smtClean="0"/>
              <a:t>(</a:t>
            </a:r>
            <a:r>
              <a:rPr lang="es-ES" sz="2200" i="1" dirty="0" smtClean="0">
                <a:solidFill>
                  <a:schemeClr val="bg1">
                    <a:lumMod val="50000"/>
                  </a:schemeClr>
                </a:solidFill>
              </a:rPr>
              <a:t>2 internos y 1 externo para los auxiliares; 1 interno y 2 externos para los profesores</a:t>
            </a:r>
            <a:r>
              <a:rPr lang="es-ES" sz="2200" i="1" dirty="0" smtClean="0"/>
              <a:t>), </a:t>
            </a:r>
            <a:r>
              <a:rPr lang="es-ES" sz="2200" u="sng" dirty="0" smtClean="0"/>
              <a:t>1 alumno </a:t>
            </a:r>
            <a:r>
              <a:rPr lang="es-ES" sz="2200" dirty="0" smtClean="0"/>
              <a:t>y 1 graduado.*</a:t>
            </a:r>
          </a:p>
          <a:p>
            <a:r>
              <a:rPr lang="es-ES" sz="2200" dirty="0" smtClean="0">
                <a:solidFill>
                  <a:schemeClr val="accent1"/>
                </a:solidFill>
              </a:rPr>
              <a:t>Selecciones interinas</a:t>
            </a:r>
            <a:r>
              <a:rPr lang="es-ES" sz="2200" dirty="0" smtClean="0"/>
              <a:t>: </a:t>
            </a:r>
            <a:r>
              <a:rPr lang="es-ES" sz="2200" dirty="0" smtClean="0"/>
              <a:t> 1 </a:t>
            </a:r>
            <a:r>
              <a:rPr lang="es-ES" sz="2200" dirty="0" err="1" smtClean="0"/>
              <a:t>Dir</a:t>
            </a:r>
            <a:r>
              <a:rPr lang="es-ES" sz="2200" dirty="0" smtClean="0"/>
              <a:t> </a:t>
            </a:r>
            <a:r>
              <a:rPr lang="es-ES" sz="2200" dirty="0" err="1" smtClean="0"/>
              <a:t>depto</a:t>
            </a:r>
            <a:r>
              <a:rPr lang="es-ES" sz="2200" dirty="0" smtClean="0"/>
              <a:t> o coordinador de carrera,  2 </a:t>
            </a:r>
            <a:r>
              <a:rPr lang="es-ES" sz="2200" dirty="0" smtClean="0"/>
              <a:t>docentes (pueden ser todos internos), </a:t>
            </a:r>
            <a:r>
              <a:rPr lang="es-ES" sz="2200" u="sng" dirty="0" smtClean="0"/>
              <a:t>1 alumno </a:t>
            </a:r>
            <a:r>
              <a:rPr lang="es-ES" sz="2200" dirty="0" smtClean="0"/>
              <a:t>y 1 graduado.*</a:t>
            </a:r>
          </a:p>
          <a:p>
            <a:r>
              <a:rPr lang="es-ES" sz="2200" dirty="0" smtClean="0">
                <a:solidFill>
                  <a:schemeClr val="accent1"/>
                </a:solidFill>
              </a:rPr>
              <a:t>Alumnos rentados por Departamento</a:t>
            </a:r>
            <a:r>
              <a:rPr lang="es-ES" sz="2200" dirty="0" smtClean="0"/>
              <a:t>: 3 docentes (</a:t>
            </a:r>
            <a:r>
              <a:rPr lang="es-ES" sz="2200" dirty="0" smtClean="0">
                <a:solidFill>
                  <a:schemeClr val="bg1">
                    <a:lumMod val="50000"/>
                  </a:schemeClr>
                </a:solidFill>
              </a:rPr>
              <a:t>Director de departamento y docentes del área</a:t>
            </a:r>
            <a:r>
              <a:rPr lang="es-ES" sz="2200" dirty="0" smtClean="0"/>
              <a:t>), </a:t>
            </a:r>
            <a:r>
              <a:rPr lang="es-ES" sz="2200" u="sng" dirty="0" smtClean="0"/>
              <a:t>1 alumno </a:t>
            </a:r>
            <a:r>
              <a:rPr lang="es-ES" sz="2200" dirty="0" smtClean="0"/>
              <a:t>y 1 graduado.*</a:t>
            </a:r>
          </a:p>
          <a:p>
            <a:r>
              <a:rPr lang="es-ES" sz="2200" dirty="0" smtClean="0">
                <a:solidFill>
                  <a:schemeClr val="accent1"/>
                </a:solidFill>
              </a:rPr>
              <a:t>Alumno en Formación complementaria</a:t>
            </a:r>
            <a:r>
              <a:rPr lang="es-ES" sz="2200" dirty="0" smtClean="0"/>
              <a:t>: </a:t>
            </a:r>
            <a:r>
              <a:rPr lang="es-ES" sz="2200" dirty="0" smtClean="0"/>
              <a:t>3 </a:t>
            </a:r>
            <a:r>
              <a:rPr lang="es-ES" sz="2200" dirty="0" smtClean="0"/>
              <a:t>docentes internos y </a:t>
            </a:r>
            <a:r>
              <a:rPr lang="es-ES" sz="2200" u="sng" dirty="0" smtClean="0"/>
              <a:t>1 alumno veedor</a:t>
            </a:r>
            <a:r>
              <a:rPr lang="es-ES" sz="2200" dirty="0" smtClean="0"/>
              <a:t>.</a:t>
            </a:r>
            <a:endParaRPr lang="es-ES" sz="22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s-ES" sz="1000" dirty="0" smtClean="0"/>
          </a:p>
          <a:p>
            <a:pPr marL="0" indent="0">
              <a:buNone/>
            </a:pPr>
            <a:r>
              <a:rPr lang="es-ES" sz="2200" dirty="0" smtClean="0"/>
              <a:t>* </a:t>
            </a:r>
            <a:r>
              <a:rPr lang="es-ES" sz="1800" dirty="0" smtClean="0"/>
              <a:t>Con sus suplentes correspondientes</a:t>
            </a:r>
          </a:p>
          <a:p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23084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4892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Condiciones de los jurados </a:t>
            </a:r>
            <a:r>
              <a:rPr lang="es-ES" dirty="0" smtClean="0"/>
              <a:t>Docentes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894080"/>
            <a:ext cx="10394707" cy="4754880"/>
          </a:xfrm>
        </p:spPr>
        <p:txBody>
          <a:bodyPr>
            <a:normAutofit/>
          </a:bodyPr>
          <a:lstStyle/>
          <a:p>
            <a:r>
              <a:rPr lang="es-ES" dirty="0" smtClean="0"/>
              <a:t>Ser </a:t>
            </a:r>
            <a:r>
              <a:rPr lang="es-ES" dirty="0" smtClean="0"/>
              <a:t>docente  con igual o mayor jerarquía del cargo y categoría objeto de evaluación.</a:t>
            </a:r>
            <a:endParaRPr lang="es-ES" dirty="0" smtClean="0"/>
          </a:p>
          <a:p>
            <a:r>
              <a:rPr lang="es-ES" dirty="0" smtClean="0"/>
              <a:t>Los </a:t>
            </a:r>
            <a:r>
              <a:rPr lang="es-ES" dirty="0" smtClean="0"/>
              <a:t>jurados podrán impugnarse cuando: parentesco por consanguinidad o afinidad con aspirante; tener sociedad o comunidad con aspirante; tener pleito pendiente; ser acreedor, deudor, fiador, garante; querellas o denuncias reciprocas; haber emitido opinión previa sobre el concurso y que lo afecte; tener enemistad o animosidad manifiesta con el postulante; recibir beneficios del aspirante; no poseer conocimiento sobre el tema de evaluación, estar inhabilitado para la función pública. </a:t>
            </a:r>
            <a:r>
              <a:rPr lang="es-ES" u="sng" dirty="0" smtClean="0"/>
              <a:t>Importante: </a:t>
            </a:r>
            <a:r>
              <a:rPr lang="es-ES" dirty="0" smtClean="0"/>
              <a:t>el jurado debe excusarse si entra dentro de los causales anteriores.  </a:t>
            </a:r>
          </a:p>
        </p:txBody>
      </p:sp>
    </p:spTree>
    <p:extLst>
      <p:ext uri="{BB962C8B-B14F-4D97-AF65-F5344CB8AC3E}">
        <p14:creationId xmlns:p14="http://schemas.microsoft.com/office/powerpoint/2010/main" val="34111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9972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Obligaciones y derechos de los jurados </a:t>
            </a:r>
            <a:r>
              <a:rPr lang="es-ES" dirty="0" smtClean="0"/>
              <a:t>docentes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635760"/>
            <a:ext cx="10394707" cy="3738825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Presentarse a la instancia de concurso según se acordara con la Secretaría académica, y en caso de no poder, </a:t>
            </a:r>
            <a:r>
              <a:rPr lang="es-ES" dirty="0" smtClean="0"/>
              <a:t>presentar nota de renuncia con la debida antelación.</a:t>
            </a:r>
            <a:endParaRPr lang="es-ES" dirty="0" smtClean="0"/>
          </a:p>
          <a:p>
            <a:r>
              <a:rPr lang="es-ES" dirty="0" smtClean="0"/>
              <a:t>Conocer la reglamentación vigente, según la instancia de evaluación. </a:t>
            </a:r>
            <a:r>
              <a:rPr lang="es-ES" dirty="0"/>
              <a:t>Link: </a:t>
            </a:r>
            <a:r>
              <a:rPr lang="es-ES" dirty="0">
                <a:solidFill>
                  <a:srgbClr val="FF0000"/>
                </a:solidFill>
              </a:rPr>
              <a:t>http://www.arte.unicen.edu.ar/institucional/consejo-academico/normativas/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dirty="0" smtClean="0"/>
              <a:t>Retirar y/o chequear por medio informático con la debida antelación el </a:t>
            </a:r>
            <a:r>
              <a:rPr lang="es-ES" dirty="0" smtClean="0"/>
              <a:t>material presentado por los aspirantes </a:t>
            </a:r>
            <a:r>
              <a:rPr lang="es-ES" dirty="0" smtClean="0"/>
              <a:t>la instancia de evaluación.</a:t>
            </a:r>
          </a:p>
          <a:p>
            <a:r>
              <a:rPr lang="es-ES" dirty="0" smtClean="0"/>
              <a:t>Es su responsabilidad como evaluador velar por el cumplimiento de las normativas vigentes y sus respectivos actos </a:t>
            </a:r>
            <a:r>
              <a:rPr lang="es-ES" dirty="0" err="1" smtClean="0"/>
              <a:t>adimnistrativos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Ponderar y registrar sus intervenciones en el material entregado.</a:t>
            </a:r>
            <a:endParaRPr lang="es-ES" dirty="0" smtClean="0"/>
          </a:p>
          <a:p>
            <a:r>
              <a:rPr lang="es-ES" dirty="0" smtClean="0"/>
              <a:t>Tendrá voz y voto en la instancia que correspondiere, pudiendo expresar sus opiniones libremente.</a:t>
            </a:r>
          </a:p>
          <a:p>
            <a:r>
              <a:rPr lang="es-ES" dirty="0" smtClean="0"/>
              <a:t>El veedor sólo podrá verificar que se cumplan las instancias formales y se respeten los derechos de postulantes. Puede elaborar informe de lo actuado.</a:t>
            </a:r>
          </a:p>
          <a:p>
            <a:r>
              <a:rPr lang="es-ES" dirty="0" smtClean="0"/>
              <a:t>Contar con certificación de la actividad </a:t>
            </a:r>
            <a:r>
              <a:rPr lang="es-ES" dirty="0" smtClean="0"/>
              <a:t>desarrollada suministrada por la secretaria académica.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398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208280"/>
            <a:ext cx="11206480" cy="11519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Trámite de los concursos, evaluaciones y selecciones interinas.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396240" y="1473200"/>
            <a:ext cx="11247120" cy="4216400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Todas las instancias poseen evaluación de antecedentes y oposición.  Esta última incluye entrevista personal y prueba de oposición (defensa de la propuesta de trabajo)</a:t>
            </a:r>
          </a:p>
          <a:p>
            <a:r>
              <a:rPr lang="es-ES" dirty="0" smtClean="0"/>
              <a:t>Cerrada la inscripción </a:t>
            </a:r>
            <a:r>
              <a:rPr lang="es-ES" dirty="0" smtClean="0"/>
              <a:t>a la convocatoria</a:t>
            </a:r>
            <a:r>
              <a:rPr lang="es-ES" dirty="0" smtClean="0"/>
              <a:t>, </a:t>
            </a:r>
            <a:r>
              <a:rPr lang="es-ES" dirty="0" smtClean="0"/>
              <a:t>el jurado tiene 30 días (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menos en caso de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selecciones que son 15 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</a:rPr>
              <a:t>dias</a:t>
            </a:r>
            <a:r>
              <a:rPr lang="es-ES" dirty="0" smtClean="0"/>
              <a:t>) </a:t>
            </a:r>
            <a:r>
              <a:rPr lang="es-ES" dirty="0" smtClean="0"/>
              <a:t>para considerar la documentación presentada.</a:t>
            </a:r>
          </a:p>
          <a:p>
            <a:r>
              <a:rPr lang="es-ES" dirty="0" smtClean="0"/>
              <a:t>Por voto unánime se podrá excluir a un aspirante por los siguientes causales: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 smtClean="0"/>
              <a:t>No aproximarse al perfil especificado.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dirty="0" smtClean="0"/>
              <a:t>Carecer de antecedentes suficientes para el perfil solicitado</a:t>
            </a:r>
            <a:endParaRPr lang="es-ES" dirty="0"/>
          </a:p>
          <a:p>
            <a:r>
              <a:rPr lang="es-ES" dirty="0" smtClean="0"/>
              <a:t>La entrevista será personal, obligatoria y pública – salvo para el resto de los aspirantes -.</a:t>
            </a:r>
          </a:p>
          <a:p>
            <a:r>
              <a:rPr lang="es-ES" dirty="0" smtClean="0"/>
              <a:t>El jurado podrá constituirse sin alguno de sus miembros, con acuerdo de todos los aspirantes, mediante </a:t>
            </a:r>
            <a:r>
              <a:rPr lang="es-ES" dirty="0" smtClean="0"/>
              <a:t>acta firmada por el jurado y los  postulantes.</a:t>
            </a:r>
            <a:endParaRPr lang="es-ES" dirty="0" smtClean="0"/>
          </a:p>
          <a:p>
            <a:r>
              <a:rPr lang="es-ES" dirty="0" smtClean="0"/>
              <a:t>Dentro de las 72 </a:t>
            </a:r>
            <a:r>
              <a:rPr lang="es-ES" dirty="0" err="1" smtClean="0"/>
              <a:t>hs</a:t>
            </a:r>
            <a:r>
              <a:rPr lang="es-ES" dirty="0" smtClean="0"/>
              <a:t>.  Deberá emitir dictamen final en forma de acta, con voto fundado y refrendada por todos los jurados, con o sin unanimidad. En el acta deberá especificarse orden de mérito y excluidos del mismo. Este dictamen podrá ser impugnado dentro de los 5 días hábiles. La impugnación se hará por nota al consejo académico y podrá estar mediada por una ampliación de dictamen solicitado por este ultimo a la comisión </a:t>
            </a:r>
            <a:r>
              <a:rPr lang="es-ES" dirty="0" smtClean="0"/>
              <a:t>evaluadora.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177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59080"/>
            <a:ext cx="10601960" cy="115196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Materiales a entregar por los aspirantes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15107" y="1550572"/>
            <a:ext cx="3774832" cy="3931920"/>
          </a:xfrm>
        </p:spPr>
        <p:txBody>
          <a:bodyPr>
            <a:noAutofit/>
          </a:bodyPr>
          <a:lstStyle/>
          <a:p>
            <a:r>
              <a:rPr lang="es-ES" sz="1400" dirty="0" smtClean="0">
                <a:solidFill>
                  <a:schemeClr val="accent1"/>
                </a:solidFill>
              </a:rPr>
              <a:t>Concursos: 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Propuesta académica, CV actualizado.</a:t>
            </a:r>
          </a:p>
          <a:p>
            <a:r>
              <a:rPr lang="es-ES" sz="1400" dirty="0" smtClean="0">
                <a:solidFill>
                  <a:schemeClr val="accent1"/>
                </a:solidFill>
              </a:rPr>
              <a:t>Selecciones Interinas:</a:t>
            </a:r>
            <a:r>
              <a:rPr lang="es-ES" sz="1400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Propuesta académica, CV actualizado.</a:t>
            </a:r>
            <a:endParaRPr lang="es-AR" sz="1400" dirty="0"/>
          </a:p>
          <a:p>
            <a:r>
              <a:rPr lang="es-ES" sz="1400" dirty="0" smtClean="0">
                <a:solidFill>
                  <a:schemeClr val="accent1"/>
                </a:solidFill>
              </a:rPr>
              <a:t>Carrera Académica: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/>
              <a:t>Propuesta Académica.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/>
              <a:t>CV actualizado.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/>
              <a:t>Informe de desempeño.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/>
              <a:t>Encuestas de alumnos.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/>
              <a:t>Informe de Secretaría académica.</a:t>
            </a:r>
          </a:p>
          <a:p>
            <a:pPr marL="457200" lvl="1" indent="0">
              <a:buNone/>
            </a:pPr>
            <a:endParaRPr lang="es-AR" sz="14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345723" y="1549009"/>
            <a:ext cx="3774832" cy="3931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chemeClr val="accent1"/>
                </a:solidFill>
              </a:rPr>
              <a:t>Alumnos en formación complementaria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Carta de </a:t>
            </a:r>
            <a:r>
              <a:rPr lang="es-ES" sz="1400" dirty="0" err="1" smtClean="0"/>
              <a:t>intencion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err="1" smtClean="0"/>
              <a:t>Analitico</a:t>
            </a:r>
            <a:r>
              <a:rPr lang="es-ES" sz="1400" dirty="0" smtClean="0"/>
              <a:t> actualizado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err="1" smtClean="0"/>
              <a:t>Cv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Certificado de alumno regular activo</a:t>
            </a:r>
          </a:p>
          <a:p>
            <a:r>
              <a:rPr lang="es-ES" sz="1400" dirty="0" smtClean="0">
                <a:solidFill>
                  <a:schemeClr val="accent1"/>
                </a:solidFill>
              </a:rPr>
              <a:t>Selección de ayudantes alumnos rentados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Carta de </a:t>
            </a:r>
            <a:r>
              <a:rPr lang="es-ES" sz="1400" dirty="0" err="1" smtClean="0"/>
              <a:t>intencion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err="1" smtClean="0"/>
              <a:t>Analitico</a:t>
            </a:r>
            <a:r>
              <a:rPr lang="es-ES" sz="1400" dirty="0" smtClean="0"/>
              <a:t> actualizado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err="1" smtClean="0"/>
              <a:t>Cv</a:t>
            </a:r>
            <a:endParaRPr lang="es-ES" sz="14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s-ES" sz="1400" dirty="0" smtClean="0"/>
              <a:t>Certificado de alumno regular activo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14918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078" y="556846"/>
            <a:ext cx="10396882" cy="1151965"/>
          </a:xfrm>
        </p:spPr>
        <p:txBody>
          <a:bodyPr/>
          <a:lstStyle/>
          <a:p>
            <a:r>
              <a:rPr lang="es-ES" dirty="0" smtClean="0"/>
              <a:t>Rol del jurado </a:t>
            </a:r>
            <a:r>
              <a:rPr lang="es-ES" dirty="0" smtClean="0"/>
              <a:t>docente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0" y="1723292"/>
            <a:ext cx="10394707" cy="365129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Ser la voz del claustro </a:t>
            </a:r>
            <a:r>
              <a:rPr lang="es-ES" dirty="0" smtClean="0"/>
              <a:t>docente, garantizando sus </a:t>
            </a:r>
            <a:r>
              <a:rPr lang="es-ES" dirty="0" smtClean="0"/>
              <a:t>necesidades e intereses.</a:t>
            </a:r>
          </a:p>
          <a:p>
            <a:r>
              <a:rPr lang="es-ES" dirty="0" smtClean="0"/>
              <a:t>analizar toda la documentación presentada desde la perspectiva del claustro </a:t>
            </a:r>
            <a:r>
              <a:rPr lang="es-ES" dirty="0" smtClean="0"/>
              <a:t>docente</a:t>
            </a:r>
          </a:p>
          <a:p>
            <a:r>
              <a:rPr lang="es-ES" dirty="0" smtClean="0"/>
              <a:t>Coordinar los tiempos de desarrollo de la instancia de evaluación y construcción del dictamen.</a:t>
            </a:r>
          </a:p>
          <a:p>
            <a:r>
              <a:rPr lang="es-ES" dirty="0" smtClean="0"/>
              <a:t>Acordar los criterios y modalidad de indagación en la entrevista, dando lugar a la palabra de todos los claustros. </a:t>
            </a:r>
            <a:endParaRPr lang="es-ES" dirty="0" smtClean="0"/>
          </a:p>
          <a:p>
            <a:r>
              <a:rPr lang="es-ES" dirty="0" smtClean="0"/>
              <a:t>Indagar en la entrevista el rol del postulante en relación a las necesidades e intereses del claustro </a:t>
            </a:r>
            <a:r>
              <a:rPr lang="es-ES" dirty="0" smtClean="0"/>
              <a:t>docente y al perfil solicitado en la convocatoria.</a:t>
            </a:r>
            <a:endParaRPr lang="es-ES" dirty="0" smtClean="0"/>
          </a:p>
          <a:p>
            <a:r>
              <a:rPr lang="es-ES" dirty="0" smtClean="0"/>
              <a:t>Registrar el proceso desarrollado y participar de la construcción del dictamen y ampliaciones al mismo de ser necesarias</a:t>
            </a:r>
            <a:r>
              <a:rPr lang="es-ES" dirty="0" smtClean="0"/>
              <a:t>.</a:t>
            </a:r>
          </a:p>
          <a:p>
            <a:r>
              <a:rPr lang="es-ES" dirty="0" smtClean="0"/>
              <a:t>Revisar los datos personales y la redacción del dictamen.</a:t>
            </a:r>
            <a:endParaRPr lang="es-ES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790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¿Cómo analizar la documentación?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dirty="0" smtClean="0"/>
              <a:t>Del cv: </a:t>
            </a:r>
          </a:p>
          <a:p>
            <a:pPr lvl="1"/>
            <a:r>
              <a:rPr lang="es-AR" dirty="0" smtClean="0"/>
              <a:t>Trayectoria de la persona en relación al área</a:t>
            </a:r>
          </a:p>
          <a:p>
            <a:pPr lvl="1"/>
            <a:r>
              <a:rPr lang="es-AR" dirty="0" smtClean="0"/>
              <a:t>Trayectoria de la persona en relación al rol</a:t>
            </a:r>
          </a:p>
          <a:p>
            <a:r>
              <a:rPr lang="es-AR" dirty="0" smtClean="0"/>
              <a:t>De la propuesta presentada: </a:t>
            </a:r>
          </a:p>
          <a:p>
            <a:pPr lvl="1"/>
            <a:r>
              <a:rPr lang="es-AR" dirty="0" smtClean="0"/>
              <a:t>Posición </a:t>
            </a:r>
            <a:r>
              <a:rPr lang="es-AR" dirty="0"/>
              <a:t> </a:t>
            </a:r>
            <a:r>
              <a:rPr lang="es-AR" dirty="0" smtClean="0"/>
              <a:t>teórico y metodológica</a:t>
            </a:r>
          </a:p>
          <a:p>
            <a:pPr lvl="1"/>
            <a:r>
              <a:rPr lang="es-AR" dirty="0" smtClean="0"/>
              <a:t>contenidos</a:t>
            </a:r>
          </a:p>
          <a:p>
            <a:pPr lvl="1"/>
            <a:r>
              <a:rPr lang="es-AR" dirty="0" smtClean="0"/>
              <a:t>Acciones/proyectos/líneas de intervención</a:t>
            </a:r>
          </a:p>
          <a:p>
            <a:pPr lvl="1"/>
            <a:r>
              <a:rPr lang="es-AR" dirty="0" smtClean="0"/>
              <a:t>Vinculación con los / las estudiantes</a:t>
            </a:r>
          </a:p>
          <a:p>
            <a:pPr lvl="1"/>
            <a:endParaRPr lang="es-AR" dirty="0"/>
          </a:p>
          <a:p>
            <a:pPr marL="457200" lvl="1" indent="0">
              <a:buNone/>
            </a:pPr>
            <a:r>
              <a:rPr lang="es-AR" dirty="0" smtClean="0"/>
              <a:t>Se sugiere escribir comentarios en cada documentación previamente al encuentro presencial de sustanciación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2511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545</TotalTime>
  <Words>1004</Words>
  <Application>Microsoft Office PowerPoint</Application>
  <PresentationFormat>Personalizado</PresentationFormat>
  <Paragraphs>86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Evento principal</vt:lpstr>
      <vt:lpstr>Taller de formación de evaluadores</vt:lpstr>
      <vt:lpstr>Instancias de evaluación</vt:lpstr>
      <vt:lpstr>Conformación del jurado</vt:lpstr>
      <vt:lpstr>Condiciones de los jurados Docentes</vt:lpstr>
      <vt:lpstr>Obligaciones y derechos de los jurados docentes</vt:lpstr>
      <vt:lpstr>Trámite de los concursos, evaluaciones y selecciones interinas.</vt:lpstr>
      <vt:lpstr>Materiales a entregar por los aspirantes</vt:lpstr>
      <vt:lpstr>Rol del jurado docente</vt:lpstr>
      <vt:lpstr>¿Cómo analizar la documentación?</vt:lpstr>
      <vt:lpstr>¿Cómo participar de la entrevista?</vt:lpstr>
      <vt:lpstr>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formación de evaluadores</dc:title>
  <dc:creator>jmpadron</dc:creator>
  <cp:lastModifiedBy>usuario</cp:lastModifiedBy>
  <cp:revision>33</cp:revision>
  <dcterms:created xsi:type="dcterms:W3CDTF">2018-05-22T12:28:05Z</dcterms:created>
  <dcterms:modified xsi:type="dcterms:W3CDTF">2018-06-01T12:56:23Z</dcterms:modified>
</cp:coreProperties>
</file>